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y="5143500" cx="9144000"/>
  <p:notesSz cx="6858000" cy="9144000"/>
  <p:embeddedFontLst>
    <p:embeddedFont>
      <p:font typeface="Lexend Deca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exendDeca-regular.fntdata"/><Relationship Id="rId47" Type="http://schemas.openxmlformats.org/officeDocument/2006/relationships/slide" Target="slides/slide42.xml"/><Relationship Id="rId49" Type="http://schemas.openxmlformats.org/officeDocument/2006/relationships/font" Target="fonts/LexendDec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f17096de5a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f17096de5a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17096de5a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f17096de5a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17096de5a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17096de5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f2bddaeb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ef2bddaeb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f2bddaeb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f2bddaeb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f2bddaeb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ef2bddaeb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f2bddaeb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f2bddaeb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f2bddaeb7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f2bddaeb7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ef2bddaeb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ef2bddaeb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f2bddaeb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f2bddaeb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a6fcde18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ea6fcde18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f2bddaeb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ef2bddaeb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f2bddaeb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f2bddaeb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ef2bddaeb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ef2bddaeb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f2bddaeb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ef2bddaeb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f2bddaeb7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f2bddaeb7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ef2bddaeb7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ef2bddaeb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f2bddaeb7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f2bddaeb7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ef2bddaeb7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ef2bddaeb7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f2bddaeb7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f2bddaeb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f2bddaeb7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f2bddaeb7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f2bddaeb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ef2bddaeb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ef2bddaeb7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ef2bddaeb7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f2bddaeb7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f2bddaeb7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ef2bddaeb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ef2bddaeb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ef2bddaeb7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ef2bddaeb7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f2bddaeb7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f2bddaeb7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f2bddaeb7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ef2bddaeb7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ef2bddaeb7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ef2bddaeb7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ef2bddaeb7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ef2bddaeb7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ef2bddaeb7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ef2bddaeb7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ef2bddaeb7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ef2bddaeb7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ef2bddaeb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ef2bddaeb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ef2bddaeb7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ef2bddaeb7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f2bddaeb7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ef2bddaeb7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ea6fcde18b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ea6fcde18b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17096de5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17096de5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f17096de5a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f17096de5a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17096de5a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17096de5a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f17096de5a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f17096de5a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17096de5a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17096de5a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oracle.com/en/java/javase/14/docs/api/java.base/java/io/InputStream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758600"/>
            <a:ext cx="8520600" cy="16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File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Input/Output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Reading characters and strings</a:t>
            </a:r>
            <a:endParaRPr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read a character from a BufferedReader, use read( 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read( ) throws IOException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 read a string from the keyboard, use the version of readLine( ) that is a member of the BufferedReader class.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String readLine( ) throws IOException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Writing Console Output</a:t>
            </a:r>
            <a:endParaRPr/>
          </a:p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print( ) and println( ) defined by the class PrintStream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which is the type of object referenced by System.out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System .out is a byte stream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it also implements the low-level method write( ).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void write(int byteval)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PrintWriter</a:t>
            </a:r>
            <a:endParaRPr b="1" sz="2400"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PrintWriter is one of the character-based classes. Using a character-based class for console output makes internationalizing your program easier.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PrintWriter(OutputStream outputStream, boolean flushingOn)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PrintWriter supports the print( ) and println( ) methods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an argument is not a simple type, the PrintWriter methods call the object’s toString( ) method and then display the result.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PrintWriter pw = new PrintWriter(System.out, true);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Streams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Input streams can flow from the keyboard or from a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b="1" i="1" lang="en" sz="1400">
                <a:latin typeface="Lexend Deca"/>
                <a:ea typeface="Lexend Deca"/>
                <a:cs typeface="Lexend Deca"/>
                <a:sym typeface="Lexend Deca"/>
              </a:rPr>
              <a:t>System.in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 is an input stream that connects to the keyboard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Output streams can flow to a screen or to a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System.out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 is an output stream that connects to the screen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1095100" y="2084850"/>
            <a:ext cx="4284000" cy="486900"/>
          </a:xfrm>
          <a:prstGeom prst="roundRect">
            <a:avLst>
              <a:gd fmla="val 1703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keyboard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3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1095100" y="3638875"/>
            <a:ext cx="4284000" cy="486900"/>
          </a:xfrm>
          <a:prstGeom prst="roundRect">
            <a:avLst>
              <a:gd fmla="val 1703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"Output stream"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System.in, System.out, and System.err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11700" y="1152475"/>
            <a:ext cx="8520600" cy="19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standard streams </a:t>
            </a:r>
            <a:r>
              <a:rPr b="1" i="1" lang="en" sz="1400">
                <a:latin typeface="Lexend Deca"/>
                <a:ea typeface="Lexend Deca"/>
                <a:cs typeface="Lexend Deca"/>
                <a:sym typeface="Lexend Deca"/>
              </a:rPr>
              <a:t>System.in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,</a:t>
            </a:r>
            <a:r>
              <a:rPr b="1" i="1" lang="en" sz="1400">
                <a:latin typeface="Lexend Deca"/>
                <a:ea typeface="Lexend Deca"/>
                <a:cs typeface="Lexend Deca"/>
                <a:sym typeface="Lexend Deca"/>
              </a:rPr>
              <a:t> System.out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,</a:t>
            </a:r>
            <a:r>
              <a:rPr b="1" i="1" lang="en" sz="1400"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and </a:t>
            </a:r>
            <a:r>
              <a:rPr b="1" i="1" lang="en" sz="1400">
                <a:latin typeface="Lexend Deca"/>
                <a:ea typeface="Lexend Deca"/>
                <a:cs typeface="Lexend Deca"/>
                <a:sym typeface="Lexend Deca"/>
              </a:rPr>
              <a:t>System.err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 are automatically available to every Java program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b="1" i="1" lang="en" sz="1400">
                <a:latin typeface="Lexend Deca"/>
                <a:ea typeface="Lexend Deca"/>
                <a:cs typeface="Lexend Deca"/>
                <a:sym typeface="Lexend Deca"/>
              </a:rPr>
              <a:t>System.out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 is used for normal screen output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b="1" i="1" lang="en" sz="1400">
                <a:latin typeface="Lexend Deca"/>
                <a:ea typeface="Lexend Deca"/>
                <a:cs typeface="Lexend Deca"/>
                <a:sym typeface="Lexend Deca"/>
              </a:rPr>
              <a:t>System.err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 is used to output error messages to the screen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</a:t>
            </a:r>
            <a:r>
              <a:rPr b="1" i="1" lang="en" sz="1400">
                <a:latin typeface="Lexend Deca"/>
                <a:ea typeface="Lexend Deca"/>
                <a:cs typeface="Lexend Deca"/>
                <a:sym typeface="Lexend Deca"/>
              </a:rPr>
              <a:t>System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class provides three methods (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setIn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,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setOut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, and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setErr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)  for redirecting these standard streams: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2171850" y="3815350"/>
            <a:ext cx="4800300" cy="385200"/>
          </a:xfrm>
          <a:prstGeom prst="roundRect">
            <a:avLst>
              <a:gd fmla="val 1703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setOut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PrintStream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outStream)</a:t>
            </a:r>
            <a:endParaRPr b="1"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2171850" y="4388075"/>
            <a:ext cx="4800300" cy="385200"/>
          </a:xfrm>
          <a:prstGeom prst="roundRect">
            <a:avLst>
              <a:gd fmla="val 1703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setErr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PrintStream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outStream)</a:t>
            </a:r>
            <a:endParaRPr b="1"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2171850" y="3221925"/>
            <a:ext cx="4800300" cy="405900"/>
          </a:xfrm>
          <a:prstGeom prst="roundRect">
            <a:avLst>
              <a:gd fmla="val 1703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setIn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inStream)</a:t>
            </a:r>
            <a:endParaRPr b="1"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File Names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rules for how file names should be formed depend on a given operating system, not Java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When a file name is given to a java constructor for a stream, it is just a string, not a Java identifier (e.g., "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fileName.txt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")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Any suffix used, such as .txt has no special meaning to a Java program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Path </a:t>
            </a: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Names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When a file name is used as an argument to a constructor for opening a file, it is assumed that the file is in the same directory or folder as the one in which the program is run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If it is not in the same directory, the full or relative path name must be given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 path name not only gives the name of the file, but also the directory or folder in which the file exists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 full path name gives a complete path name, starting from the root directory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 relative path name gives the path to the file, starting with the directory in which the program is located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Path Names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58" name="Google Shape;15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way path names are specified depends on the operating system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 typical Windows path name that could be used as a file name argument is</a:t>
            </a:r>
            <a:r>
              <a:rPr lang="en"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“</a:t>
            </a:r>
            <a:r>
              <a:rPr b="1" i="1" lang="en" sz="1400">
                <a:latin typeface="Lexend Deca"/>
                <a:ea typeface="Lexend Deca"/>
                <a:cs typeface="Lexend Deca"/>
                <a:sym typeface="Lexend Deca"/>
              </a:rPr>
              <a:t>C:\\user\\data\\data.txt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”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 Java program will accept a path name written in either Windows or Unix format regardless of the operating system on which it is run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A File Has Two Names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Every input file and every output file used by a program has two names: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real file name used by the operating system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name of the stream that is connected to the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actual file name is used to connect to the stream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stream name serves as a temporary name for the file, and is the name that is primarily used within the program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Writing to a Text File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70" name="Google Shape;17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class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PrintWriter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is a stream class that can be used to write to a text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An object of the class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PrintWriter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has the methods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and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println</a:t>
            </a:r>
            <a:endParaRPr b="1"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These are similar to the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System.out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 methods of the same names, but are used for text file output, not screen output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Text Files and Binary Files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Files that are designed to be read by human beings, and that can be read or written with an editor are called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text files</a:t>
            </a:r>
            <a:endParaRPr b="1"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Text files can also be called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ASCII files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 because the data they contain uses an ASCII encoding scheme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An advantage of text files is that the are usually the same on all computers, so that they can move from one computer to another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Writing to a Text File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76" name="Google Shape;17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All the file I/O classes that follow are in the package java.io, so a program that uses PrintWriter will start with a set of import statements: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class PrintWriter has no constructor that takes a file name as its argument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It uses another class,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FileOutputStream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, to convert a file name to an object that can be used as the argument to its (the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PrintWriter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) constructor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77" name="Google Shape;177;p32"/>
          <p:cNvSpPr/>
          <p:nvPr/>
        </p:nvSpPr>
        <p:spPr>
          <a:xfrm>
            <a:off x="2728800" y="1886975"/>
            <a:ext cx="3686400" cy="908700"/>
          </a:xfrm>
          <a:prstGeom prst="roundRect">
            <a:avLst>
              <a:gd fmla="val 1703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java.io.PrintWriter;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java.io.FileOutputStream;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java.io.FileNotFoundException;</a:t>
            </a:r>
            <a:endParaRPr b="1" sz="12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Writing to a Text File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83" name="Google Shape;18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 stream of the class PrintWriter is created and connected to a text file for writing as follows: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class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FileOutputStream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takes a string representing the file name as its argument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class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PrintWriter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takes the anonymous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FileOutputStream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object as its argument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84" name="Google Shape;184;p33"/>
          <p:cNvSpPr/>
          <p:nvPr/>
        </p:nvSpPr>
        <p:spPr>
          <a:xfrm>
            <a:off x="1305450" y="1884650"/>
            <a:ext cx="6533100" cy="761700"/>
          </a:xfrm>
          <a:prstGeom prst="roundRect">
            <a:avLst>
              <a:gd fmla="val 1703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outputStreamName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outputStreamName =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FileOutputStream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(FileName));</a:t>
            </a:r>
            <a:endParaRPr b="1" sz="12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Writing to a Text File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90" name="Google Shape;190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This produces an object of the class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PrintWriter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that is connected to the file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FileName</a:t>
            </a:r>
            <a:endParaRPr b="1"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process of connecting a stream to a file is called opening the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If the file already exists, then doing this causes the old contents to be lost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If the file does not exist, then a new, empty file named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FileName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is created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After doing this, the methods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,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printf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, and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println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can be used to write to the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Writing to a Text File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96" name="Google Shape;196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When a text file is opened in this way, a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FileNotFoundException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can be thrown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In this context it actually means that the file could not be created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This type of exception can also be thrown when a program attempts to open a file for reading and there is no such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It is therefore necessary to enclose this code in exception handling blocks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file should be opened inside a try block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catch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block should catch and handle the possible exception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variable that refers to the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PrintWriter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object should be declared outside the block (and initialized to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null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) so that it is not local to the block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Sample Code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02" name="Google Shape;202;p36"/>
          <p:cNvSpPr/>
          <p:nvPr/>
        </p:nvSpPr>
        <p:spPr>
          <a:xfrm>
            <a:off x="1118550" y="1201450"/>
            <a:ext cx="6906900" cy="35415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TextFileOutputDemo</a:t>
            </a:r>
            <a:endParaRPr b="1" sz="11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[]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outStream = </a:t>
            </a:r>
            <a:r>
              <a:rPr b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FileOutputStream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"stuff.txt"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}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FileNotFoundException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err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"Error opening the file stuff.txt."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exit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"The quick brown fox"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"jumped over the lazy dog."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 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1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Writing to a Text File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08" name="Google Shape;208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When a program is finished writing to a file, it should always close the stream connected to that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This allows the system to release any resources used to connect the stream to the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If the program does not close the file before the program ends, Java will close it automatically, but it is safest to close it explicitly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09" name="Google Shape;209;p37"/>
          <p:cNvSpPr/>
          <p:nvPr/>
        </p:nvSpPr>
        <p:spPr>
          <a:xfrm>
            <a:off x="1079275" y="1916050"/>
            <a:ext cx="2768400" cy="478800"/>
          </a:xfrm>
          <a:prstGeom prst="roundRect">
            <a:avLst>
              <a:gd fmla="val 2338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outputStreamName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 );</a:t>
            </a:r>
            <a:endParaRPr b="1" sz="12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IOException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15" name="Google Shape;215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When performing file I/O there are many situations in which an exception, such as FileNotFoundException, may be thrown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Many of these exception classes are subclasses of the class IOException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class IOException is the root class for a variety of exception classes having to do with input and/or output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These exception classes are all checked exceptions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Therefore, they must be caught or declared in a throws clause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Catching IOException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21" name="Google Shape;221;p39"/>
          <p:cNvSpPr/>
          <p:nvPr/>
        </p:nvSpPr>
        <p:spPr>
          <a:xfrm>
            <a:off x="1118550" y="1138625"/>
            <a:ext cx="6906900" cy="37692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TextFileOutputDemo</a:t>
            </a:r>
            <a:endParaRPr b="1" sz="11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[]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OPEN the file here as in previous code</a:t>
            </a:r>
            <a:endParaRPr b="1" sz="11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outStream = </a:t>
            </a:r>
            <a:r>
              <a:rPr b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FileOutputStream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"stuff.txt"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"The quick brown fox"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"jumped over the lazy dog."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en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IOException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err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getMessage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finally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{ </a:t>
            </a:r>
            <a:r>
              <a:rPr b="1" lang="en" sz="11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always close the file </a:t>
            </a:r>
            <a:endParaRPr b="1" sz="11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outputStream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</a:t>
            </a: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 );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b="1" sz="1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2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Appending to a Text File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27" name="Google Shape;227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To create a PrintWriter object and connect it to a text file for appending, a second argument, set to true, must be used in the constructor for the FileOutputStream object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After this statement, the methods print, println and/or printf can be used to write to the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new text will be written after the old text in the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28" name="Google Shape;228;p40"/>
          <p:cNvSpPr/>
          <p:nvPr/>
        </p:nvSpPr>
        <p:spPr>
          <a:xfrm>
            <a:off x="749450" y="1900350"/>
            <a:ext cx="7645200" cy="486900"/>
          </a:xfrm>
          <a:prstGeom prst="roundRect">
            <a:avLst>
              <a:gd fmla="val 1703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outputStreamName = </a:t>
            </a:r>
            <a:r>
              <a:rPr b="1" lang="en" sz="13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3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3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3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FileOutputStream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(FileName,</a:t>
            </a:r>
            <a:r>
              <a:rPr b="1" lang="en" sz="13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)); </a:t>
            </a:r>
            <a:endParaRPr b="1" sz="13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Reading From a Text File Using Scanner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34" name="Google Shape;234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class Scanner can be used for reading from a text file as well as the keyboard 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Simply replace the argument System.in (to the Scanner constructor) with a suitable stream that is connected to the text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Methods of the Scanner class for reading input (nextInt, nextLine) behave the same whether reading from a text file or the keyboard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35" name="Google Shape;235;p41"/>
          <p:cNvSpPr/>
          <p:nvPr/>
        </p:nvSpPr>
        <p:spPr>
          <a:xfrm>
            <a:off x="1008600" y="2281200"/>
            <a:ext cx="7126800" cy="486900"/>
          </a:xfrm>
          <a:prstGeom prst="roundRect">
            <a:avLst>
              <a:gd fmla="val 17031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3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StreamObject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3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3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3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3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FileInputStream</a:t>
            </a:r>
            <a:r>
              <a:rPr b="1" lang="en" sz="13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(FileName));</a:t>
            </a:r>
            <a:endParaRPr b="1" sz="13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Text Files and Binary Files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Files that are designed to be read by programs and that consist of a sequence of binary digits are called binary files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Binary files are designed to be read on the same type of computer and with the same programming language as the computer that created the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An advantage of binary files is that they are more efficient to process than text files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Unlike most binary files, Java binary files have the advantage of being platform independent also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For this course, we will deal only with text files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Input from a Text File Using Scanner (Part 1 of 4)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41" name="Google Shape;241;p42"/>
          <p:cNvSpPr/>
          <p:nvPr/>
        </p:nvSpPr>
        <p:spPr>
          <a:xfrm>
            <a:off x="1118550" y="1703875"/>
            <a:ext cx="6906900" cy="29370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java.util.Scanner;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java.io.FileInputStream;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java.io.FileNotFoundException;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TextFileScannerDemo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[]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"I will read three numbers and a line"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"of text from the file morestuff.txt."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inputStream =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FileInputStream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"morestuff.txt"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Input from a Text File Using Scanner (Part 2 of 4)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47" name="Google Shape;247;p43"/>
          <p:cNvSpPr/>
          <p:nvPr/>
        </p:nvSpPr>
        <p:spPr>
          <a:xfrm>
            <a:off x="1118550" y="1884650"/>
            <a:ext cx="6906900" cy="25755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FileNotFoundException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"File morestuff.txt was not found"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"or could not be opened."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exit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n1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nextInt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n2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nextInt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n3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nextInt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nextLine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 </a:t>
            </a:r>
            <a:r>
              <a:rPr b="1" lang="en" sz="12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//To go to the next line</a:t>
            </a:r>
            <a:endParaRPr b="1" sz="12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line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nextLine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Input from a Text File Using Scanner (Part 3 of 4)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53" name="Google Shape;253;p44"/>
          <p:cNvSpPr/>
          <p:nvPr/>
        </p:nvSpPr>
        <p:spPr>
          <a:xfrm>
            <a:off x="1118550" y="1520250"/>
            <a:ext cx="6906900" cy="19005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"The three numbers read from the file are:"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(n1 + 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n2 + 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", and 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n3);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"The line read from the file is:"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(line);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200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54" name="Google Shape;254;p44"/>
          <p:cNvPicPr preferRelativeResize="0"/>
          <p:nvPr/>
        </p:nvPicPr>
        <p:blipFill rotWithShape="1">
          <a:blip r:embed="rId3">
            <a:alphaModFix/>
          </a:blip>
          <a:srcRect b="0" l="0" r="15611" t="63269"/>
          <a:stretch/>
        </p:blipFill>
        <p:spPr>
          <a:xfrm>
            <a:off x="1719650" y="3602600"/>
            <a:ext cx="5204425" cy="126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Input from a Text File Using Scanner (Part 4 of 4)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260" name="Google Shape;260;p45"/>
          <p:cNvPicPr preferRelativeResize="0"/>
          <p:nvPr/>
        </p:nvPicPr>
        <p:blipFill rotWithShape="1">
          <a:blip r:embed="rId3">
            <a:alphaModFix/>
          </a:blip>
          <a:srcRect b="0" l="0" r="0" t="14879"/>
          <a:stretch/>
        </p:blipFill>
        <p:spPr>
          <a:xfrm>
            <a:off x="1276400" y="2002425"/>
            <a:ext cx="6591200" cy="1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Testing for the End of a Text File with Scanner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66" name="Google Shape;266;p46"/>
          <p:cNvSpPr txBox="1"/>
          <p:nvPr>
            <p:ph idx="1" type="body"/>
          </p:nvPr>
        </p:nvSpPr>
        <p:spPr>
          <a:xfrm>
            <a:off x="311700" y="13880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 program that tries to read beyond the end of a file using methods of the Scanner class will cause an exception to be thrown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However, instead of having to rely on an exception to signal the end of a file, the Scanner class provides methods such as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hasNextInt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and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hasNextLine</a:t>
            </a:r>
            <a:endParaRPr b="1"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These methods can also be used to check that the next token to be input is a suitable element of the appropriate type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Checking for the End of a Text File with hasNextLine (Part 1 of 4)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72" name="Google Shape;272;p47"/>
          <p:cNvSpPr/>
          <p:nvPr/>
        </p:nvSpPr>
        <p:spPr>
          <a:xfrm>
            <a:off x="1118550" y="1955350"/>
            <a:ext cx="6906900" cy="23559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java.util.Scanner;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java.io.FileInputStream;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java.io.FileNotFoundException;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java.io.Printwriter;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java.io.FileOutputStream;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HasNextLineDemo</a:t>
            </a:r>
            <a:endParaRPr b="1" sz="12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[]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Checking for the End of a Text File with hasNextLine (Part 2 of 4)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78" name="Google Shape;278;p48"/>
          <p:cNvSpPr txBox="1"/>
          <p:nvPr/>
        </p:nvSpPr>
        <p:spPr>
          <a:xfrm>
            <a:off x="2637800" y="2511825"/>
            <a:ext cx="530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8"/>
          <p:cNvSpPr/>
          <p:nvPr/>
        </p:nvSpPr>
        <p:spPr>
          <a:xfrm>
            <a:off x="898550" y="1955350"/>
            <a:ext cx="7346700" cy="23559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inputStream =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FileInputStream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"original.txt"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outputStream =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FileOutputStream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"numbered.txt"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FileNotFoundException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"Problem opening files."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exit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line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Checking for the End of a Text File with hasNextLine (Part 3 of 4)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85" name="Google Shape;285;p49"/>
          <p:cNvSpPr/>
          <p:nvPr/>
        </p:nvSpPr>
        <p:spPr>
          <a:xfrm>
            <a:off x="1118550" y="2112525"/>
            <a:ext cx="6906900" cy="20415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hasNextLine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()){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line =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nextLine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count++;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(count + 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line);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200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Checking for the End of a Text File with hasNextLine (Part 4 of 4)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descr="savitch_c10d04_4of4" id="291" name="Google Shape;291;p50"/>
          <p:cNvPicPr preferRelativeResize="0"/>
          <p:nvPr/>
        </p:nvPicPr>
        <p:blipFill rotWithShape="1">
          <a:blip r:embed="rId3">
            <a:alphaModFix/>
          </a:blip>
          <a:srcRect b="0" l="16654" r="21249" t="10209"/>
          <a:stretch/>
        </p:blipFill>
        <p:spPr>
          <a:xfrm>
            <a:off x="2934213" y="1963175"/>
            <a:ext cx="3275576" cy="26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Checking for the End of a Text File with hasNextInt (Part 1 of 2)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97" name="Google Shape;297;p51"/>
          <p:cNvSpPr txBox="1"/>
          <p:nvPr/>
        </p:nvSpPr>
        <p:spPr>
          <a:xfrm>
            <a:off x="1808200" y="1626950"/>
            <a:ext cx="530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8" name="Google Shape;298;p51"/>
          <p:cNvSpPr/>
          <p:nvPr/>
        </p:nvSpPr>
        <p:spPr>
          <a:xfrm>
            <a:off x="1189250" y="1626950"/>
            <a:ext cx="6765600" cy="32037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java.util.Scanner;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java.io.FileInputStream;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java.io.FileNotFoundException;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HasNextIntDemo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[]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inputStream =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Scanner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FileInputStream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"data.txt"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FileNotFoundException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"File data.txt was not found"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"or could not be opened."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exit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Streams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exend Deca"/>
              <a:buChar char="●"/>
            </a:pPr>
            <a:r>
              <a:rPr lang="en">
                <a:latin typeface="Lexend Deca"/>
                <a:ea typeface="Lexend Deca"/>
                <a:cs typeface="Lexend Deca"/>
                <a:sym typeface="Lexend Deca"/>
              </a:rPr>
              <a:t>Java programs perform I/O through streams. </a:t>
            </a:r>
            <a:endParaRPr>
              <a:latin typeface="Lexend Deca"/>
              <a:ea typeface="Lexend Deca"/>
              <a:cs typeface="Lexend Deca"/>
              <a:sym typeface="Lexend Dec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Lexend Deca"/>
              <a:buChar char="●"/>
            </a:pPr>
            <a:r>
              <a:rPr lang="en">
                <a:latin typeface="Lexend Deca"/>
                <a:ea typeface="Lexend Deca"/>
                <a:cs typeface="Lexend Deca"/>
                <a:sym typeface="Lexend Deca"/>
              </a:rPr>
              <a:t>A stream is an abstraction that either produces or consumes information. </a:t>
            </a:r>
            <a:endParaRPr>
              <a:latin typeface="Lexend Deca"/>
              <a:ea typeface="Lexend Deca"/>
              <a:cs typeface="Lexend Deca"/>
              <a:sym typeface="Lexend Dec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Lexend Deca"/>
              <a:buChar char="●"/>
            </a:pPr>
            <a:r>
              <a:rPr lang="en">
                <a:latin typeface="Lexend Deca"/>
                <a:ea typeface="Lexend Deca"/>
                <a:cs typeface="Lexend Deca"/>
                <a:sym typeface="Lexend Deca"/>
              </a:rPr>
              <a:t>A stream is linked to a physical device by the Java I/O system. </a:t>
            </a:r>
            <a:endParaRPr>
              <a:latin typeface="Lexend Deca"/>
              <a:ea typeface="Lexend Deca"/>
              <a:cs typeface="Lexend Deca"/>
              <a:sym typeface="Lexend Dec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Lexend Deca"/>
              <a:buChar char="●"/>
            </a:pPr>
            <a:r>
              <a:rPr lang="en">
                <a:latin typeface="Lexend Deca"/>
                <a:ea typeface="Lexend Deca"/>
                <a:cs typeface="Lexend Deca"/>
                <a:sym typeface="Lexend Deca"/>
              </a:rPr>
              <a:t>All streams behave in the same manner, even if the actual physical devices to which they are linked differ. </a:t>
            </a:r>
            <a:endParaRPr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 stream is an object that enables the flow of data between a program and some I/O device or file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>
                <a:latin typeface="Lexend Deca"/>
                <a:ea typeface="Lexend Deca"/>
                <a:cs typeface="Lexend Deca"/>
                <a:sym typeface="Lexend Deca"/>
              </a:rPr>
              <a:t>If the data flows into a program, then the stream is called an input stream</a:t>
            </a:r>
            <a:endParaRPr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○"/>
            </a:pPr>
            <a:r>
              <a:rPr lang="en">
                <a:latin typeface="Lexend Deca"/>
                <a:ea typeface="Lexend Deca"/>
                <a:cs typeface="Lexend Deca"/>
                <a:sym typeface="Lexend Deca"/>
              </a:rPr>
              <a:t>If the data flows out of a program, then the stream is called an output stream</a:t>
            </a:r>
            <a:endParaRPr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Checking for the End of a Text File with hasNextInt (Part 2 of 2)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descr="savitch_c10d05_2of2" id="304" name="Google Shape;304;p52"/>
          <p:cNvPicPr preferRelativeResize="0"/>
          <p:nvPr/>
        </p:nvPicPr>
        <p:blipFill rotWithShape="1">
          <a:blip r:embed="rId3">
            <a:alphaModFix/>
          </a:blip>
          <a:srcRect b="0" l="0" r="0" t="55834"/>
          <a:stretch/>
        </p:blipFill>
        <p:spPr>
          <a:xfrm>
            <a:off x="2130875" y="3835449"/>
            <a:ext cx="4882249" cy="120982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52"/>
          <p:cNvSpPr txBox="1"/>
          <p:nvPr/>
        </p:nvSpPr>
        <p:spPr>
          <a:xfrm>
            <a:off x="2130875" y="1405700"/>
            <a:ext cx="530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6" name="Google Shape;306;p52"/>
          <p:cNvSpPr/>
          <p:nvPr/>
        </p:nvSpPr>
        <p:spPr>
          <a:xfrm>
            <a:off x="1605450" y="1595525"/>
            <a:ext cx="5933100" cy="21501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hasNextInt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()){    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next =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nextInt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sum = sum + next;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"The sum of the numbers is "</a:t>
            </a: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sum);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2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hasNext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12" name="Google Shape;312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The scanner also provide a more general method named </a:t>
            </a: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hasNext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that returns false if there are no more tokens of any kind in the file.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Deca"/>
              <a:buChar char="●"/>
            </a:pPr>
            <a:r>
              <a:rPr b="1" lang="en" sz="1400">
                <a:latin typeface="Lexend Deca"/>
                <a:ea typeface="Lexend Deca"/>
                <a:cs typeface="Lexend Deca"/>
                <a:sym typeface="Lexend Deca"/>
              </a:rPr>
              <a:t>hasNext </a:t>
            </a: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can be used when the file contains different kinds of data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Clone requirements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18" name="Google Shape;318;p54"/>
          <p:cNvSpPr txBox="1"/>
          <p:nvPr>
            <p:ph idx="1" type="body"/>
          </p:nvPr>
        </p:nvSpPr>
        <p:spPr>
          <a:xfrm>
            <a:off x="311700" y="1152475"/>
            <a:ext cx="8520600" cy="1077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Any class willing to be cloned must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Lexend Deca"/>
              <a:buAutoNum type="arabicPeriod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Declare the clone() method to be public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Deca"/>
              <a:buAutoNum type="arabicPeriod"/>
            </a:pPr>
            <a:r>
              <a:rPr lang="en" sz="1400">
                <a:latin typeface="Lexend Deca"/>
                <a:ea typeface="Lexend Deca"/>
                <a:cs typeface="Lexend Deca"/>
                <a:sym typeface="Lexend Deca"/>
              </a:rPr>
              <a:t>Implement Cloneable interface</a:t>
            </a:r>
            <a:endParaRPr sz="14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1" sz="140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19" name="Google Shape;319;p54"/>
          <p:cNvSpPr/>
          <p:nvPr/>
        </p:nvSpPr>
        <p:spPr>
          <a:xfrm>
            <a:off x="1945200" y="2528550"/>
            <a:ext cx="5253600" cy="1633500"/>
          </a:xfrm>
          <a:prstGeom prst="roundRect">
            <a:avLst>
              <a:gd fmla="val 4018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Account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implements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Cloneable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Object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clone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b="1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b="1" lang="en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clone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}</a:t>
            </a:r>
            <a:endParaRPr b="1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CloneNotSupportedException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 .. }</a:t>
            </a:r>
            <a:endParaRPr b="1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Byte Streams and Character Streams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Byte streams provide a convenient means for handling input and output of bytes. Byte streams are used, for example, when reading or writing binary data.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just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Character streams provide a convenient means for handling input and output of characters. They use Unicode and, therefore, can be internationalized. Also, in some cases, character streams are more efficient than byte streams.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Byte Stream  classes</a:t>
            </a:r>
            <a:endParaRPr b="1">
              <a:solidFill>
                <a:srgbClr val="3C78D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353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byte stream classes in java.io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abstract classes: InputStream and OutputStream.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9707" y="0"/>
            <a:ext cx="529428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0" y="89175"/>
            <a:ext cx="330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32781"/>
              <a:buFont typeface="Arial"/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Character Stream Classes</a:t>
            </a:r>
            <a:endParaRPr b="1" sz="335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107925" y="1152475"/>
            <a:ext cx="319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chemeClr val="dk1"/>
                </a:solidFill>
              </a:rPr>
              <a:t>abstract classes: Reader and Writer		</a:t>
            </a:r>
            <a:endParaRPr sz="2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50">
                <a:solidFill>
                  <a:schemeClr val="dk1"/>
                </a:solidFill>
              </a:rPr>
              <a:t>character stream classes in java.io 	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441" y="0"/>
            <a:ext cx="583856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Predefined Streams</a:t>
            </a:r>
            <a:endParaRPr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 programs automatically import the java.lang package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package defines a class called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System also contains three predefined stream variables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in, out, and err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3538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public static final </a:t>
            </a:r>
            <a:r>
              <a:rPr lang="en" sz="1650">
                <a:solidFill>
                  <a:srgbClr val="4A6782"/>
                </a:solidFill>
                <a:highlight>
                  <a:srgbClr val="FFFFFF"/>
                </a:highlight>
                <a:uFill>
                  <a:noFill/>
                </a:uFill>
                <a:latin typeface="Courier New"/>
                <a:ea typeface="Courier New"/>
                <a:cs typeface="Courier New"/>
                <a:sym typeface="Courier Ne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InputStream</a:t>
            </a:r>
            <a:r>
              <a:rPr lang="en" sz="1650">
                <a:solidFill>
                  <a:srgbClr val="3538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in</a:t>
            </a:r>
            <a:endParaRPr sz="1650">
              <a:solidFill>
                <a:srgbClr val="3538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System.in is an object of type InputStream</a:t>
            </a:r>
            <a:endParaRPr sz="1050">
              <a:solidFill>
                <a:srgbClr val="3538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Lexend Deca"/>
                <a:ea typeface="Lexend Deca"/>
                <a:cs typeface="Lexend Deca"/>
                <a:sym typeface="Lexend Deca"/>
              </a:rPr>
              <a:t>Reading Console Input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</a:t>
            </a:r>
            <a:r>
              <a:rPr lang="en"/>
              <a:t>onsole input is accomplished by reading from System.in.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obtain a character-based stream that is attached to the console, wrap System.in in a BufferedReader object.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BufferedReader(Reader inputReader)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InputStreamReader(InputStream inputStream)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00" y="3966549"/>
            <a:ext cx="9144001" cy="898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